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60" r:id="rId5"/>
    <p:sldId id="259"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3.png"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_rels/slideLayout9.xml.rels><?xml version="1.0" encoding="UTF-8" standalone="yes"?>
<Relationships xmlns="http://schemas.openxmlformats.org/package/2006/relationships"><Relationship Id="rId3" Type="http://schemas.microsoft.com/office/2007/relationships/hdphoto" Target="../media/hdphoto2.wdp" /><Relationship Id="rId2" Type="http://schemas.openxmlformats.org/officeDocument/2006/relationships/image" Target="../media/image4.png" /><Relationship Id="rId1" Type="http://schemas.openxmlformats.org/officeDocument/2006/relationships/slideMaster" Target="../slideMasters/slideMaster1.xml" /><Relationship Id="rId5" Type="http://schemas.microsoft.com/office/2007/relationships/hdphoto" Target="../media/hdphoto1.wdp" /><Relationship Id="rId4" Type="http://schemas.openxmlformats.org/officeDocument/2006/relationships/image" Target="../media/image2.png"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10/6/2021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10/6/2021</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10/6/2021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10/6/2021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10/6/2021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10/6/2021</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10/6/2021</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2.pn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image" Target="../media/image3.png"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microsoft.com/office/2007/relationships/hdphoto" Target="../media/hdphoto1.wdp"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10/6/2021</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hyperlink" Target="https://www.ilo.org" TargetMode="External" /><Relationship Id="rId2" Type="http://schemas.openxmlformats.org/officeDocument/2006/relationships/hyperlink" Target="https://www.langston.edu" TargetMode="External" /><Relationship Id="rId1" Type="http://schemas.openxmlformats.org/officeDocument/2006/relationships/slideLayout" Target="../slideLayouts/slideLayout7.xml" /><Relationship Id="rId4" Type="http://schemas.openxmlformats.org/officeDocument/2006/relationships/hyperlink" Target="https://plan-international.org" TargetMode="External" /></Relationships>
</file>

<file path=ppt/slides/_rels/slide11.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92B48-4D73-554A-B066-B63C24D285E9}"/>
              </a:ext>
            </a:extLst>
          </p:cNvPr>
          <p:cNvSpPr>
            <a:spLocks noGrp="1"/>
          </p:cNvSpPr>
          <p:nvPr>
            <p:ph type="ctrTitle"/>
          </p:nvPr>
        </p:nvSpPr>
        <p:spPr/>
        <p:txBody>
          <a:bodyPr/>
          <a:lstStyle/>
          <a:p>
            <a:r>
              <a:rPr lang="en-US"/>
              <a:t>Gender discrimination</a:t>
            </a:r>
          </a:p>
        </p:txBody>
      </p:sp>
      <p:sp>
        <p:nvSpPr>
          <p:cNvPr id="3" name="Subtitle 2">
            <a:extLst>
              <a:ext uri="{FF2B5EF4-FFF2-40B4-BE49-F238E27FC236}">
                <a16:creationId xmlns:a16="http://schemas.microsoft.com/office/drawing/2014/main" id="{FF520E10-4E41-FA4B-A1F8-D7742A12CEEF}"/>
              </a:ext>
            </a:extLst>
          </p:cNvPr>
          <p:cNvSpPr>
            <a:spLocks noGrp="1"/>
          </p:cNvSpPr>
          <p:nvPr>
            <p:ph type="subTitle" idx="1"/>
          </p:nvPr>
        </p:nvSpPr>
        <p:spPr>
          <a:xfrm>
            <a:off x="7768828" y="4875608"/>
            <a:ext cx="2857499" cy="1589485"/>
          </a:xfrm>
        </p:spPr>
        <p:txBody>
          <a:bodyPr>
            <a:normAutofit/>
          </a:bodyPr>
          <a:lstStyle/>
          <a:p>
            <a:r>
              <a:rPr lang="en-US" sz="2800"/>
              <a:t>Submitted by</a:t>
            </a:r>
          </a:p>
          <a:p>
            <a:r>
              <a:rPr lang="en-US" sz="2800"/>
              <a:t>Bhavana m.s </a:t>
            </a:r>
          </a:p>
          <a:p>
            <a:r>
              <a:rPr lang="en-US" sz="2800"/>
              <a:t>3</a:t>
            </a:r>
            <a:r>
              <a:rPr lang="en-US" sz="2800" baseline="30000"/>
              <a:t>rd</a:t>
            </a:r>
            <a:r>
              <a:rPr lang="en-US" sz="2800"/>
              <a:t> BA sociology</a:t>
            </a:r>
          </a:p>
        </p:txBody>
      </p:sp>
    </p:spTree>
    <p:extLst>
      <p:ext uri="{BB962C8B-B14F-4D97-AF65-F5344CB8AC3E}">
        <p14:creationId xmlns:p14="http://schemas.microsoft.com/office/powerpoint/2010/main" val="2682211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64A7C-4BAE-2744-8A28-0E5B1DA6AB1C}"/>
              </a:ext>
            </a:extLst>
          </p:cNvPr>
          <p:cNvSpPr>
            <a:spLocks noGrp="1"/>
          </p:cNvSpPr>
          <p:nvPr>
            <p:ph type="title" idx="4294967295"/>
          </p:nvPr>
        </p:nvSpPr>
        <p:spPr>
          <a:xfrm>
            <a:off x="2133600" y="484188"/>
            <a:ext cx="10058400" cy="1609725"/>
          </a:xfrm>
        </p:spPr>
        <p:txBody>
          <a:bodyPr/>
          <a:lstStyle/>
          <a:p>
            <a:r>
              <a:rPr lang="en-US"/>
              <a:t>Reference</a:t>
            </a:r>
          </a:p>
        </p:txBody>
      </p:sp>
      <p:sp>
        <p:nvSpPr>
          <p:cNvPr id="3" name="Content Placeholder 2">
            <a:extLst>
              <a:ext uri="{FF2B5EF4-FFF2-40B4-BE49-F238E27FC236}">
                <a16:creationId xmlns:a16="http://schemas.microsoft.com/office/drawing/2014/main" id="{8BB00BC6-67FB-9F4C-B75B-1713179A06A8}"/>
              </a:ext>
            </a:extLst>
          </p:cNvPr>
          <p:cNvSpPr>
            <a:spLocks noGrp="1"/>
          </p:cNvSpPr>
          <p:nvPr>
            <p:ph idx="4294967295"/>
          </p:nvPr>
        </p:nvSpPr>
        <p:spPr>
          <a:xfrm>
            <a:off x="2133600" y="2120900"/>
            <a:ext cx="10058400" cy="4051300"/>
          </a:xfrm>
        </p:spPr>
        <p:txBody>
          <a:bodyPr>
            <a:normAutofit/>
          </a:bodyPr>
          <a:lstStyle/>
          <a:p>
            <a:r>
              <a:rPr lang="en-US" sz="2800">
                <a:hlinkClick r:id="rId2"/>
              </a:rPr>
              <a:t>https://www.langston.edu</a:t>
            </a:r>
            <a:endParaRPr lang="en-US" sz="2800"/>
          </a:p>
          <a:p>
            <a:r>
              <a:rPr lang="en-US" sz="2800">
                <a:hlinkClick r:id="rId3"/>
              </a:rPr>
              <a:t>https://www.ilo.org</a:t>
            </a:r>
            <a:endParaRPr lang="en-US" sz="2800"/>
          </a:p>
          <a:p>
            <a:r>
              <a:rPr lang="en-US" sz="2800">
                <a:hlinkClick r:id="rId4"/>
              </a:rPr>
              <a:t>https://plan-international.org</a:t>
            </a:r>
            <a:endParaRPr lang="en-US" sz="2800"/>
          </a:p>
          <a:p>
            <a:endParaRPr lang="en-US" sz="2800"/>
          </a:p>
          <a:p>
            <a:pPr marL="0" indent="0">
              <a:buNone/>
            </a:pPr>
            <a:endParaRPr lang="en-US" sz="2800"/>
          </a:p>
        </p:txBody>
      </p:sp>
    </p:spTree>
    <p:extLst>
      <p:ext uri="{BB962C8B-B14F-4D97-AF65-F5344CB8AC3E}">
        <p14:creationId xmlns:p14="http://schemas.microsoft.com/office/powerpoint/2010/main" val="2192753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7594F3B1-C7BE-F142-B9B7-31247EA54482}"/>
              </a:ext>
            </a:extLst>
          </p:cNvPr>
          <p:cNvPicPr>
            <a:picLocks noChangeAspect="1"/>
          </p:cNvPicPr>
          <p:nvPr/>
        </p:nvPicPr>
        <p:blipFill>
          <a:blip r:embed="rId2"/>
          <a:stretch>
            <a:fillRect/>
          </a:stretch>
        </p:blipFill>
        <p:spPr>
          <a:xfrm>
            <a:off x="1238250" y="876299"/>
            <a:ext cx="9638109" cy="5105400"/>
          </a:xfrm>
          <a:prstGeom prst="rect">
            <a:avLst/>
          </a:prstGeom>
        </p:spPr>
      </p:pic>
    </p:spTree>
    <p:extLst>
      <p:ext uri="{BB962C8B-B14F-4D97-AF65-F5344CB8AC3E}">
        <p14:creationId xmlns:p14="http://schemas.microsoft.com/office/powerpoint/2010/main" val="41337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FF31D-9D61-7543-AA28-A555C86CD842}"/>
              </a:ext>
            </a:extLst>
          </p:cNvPr>
          <p:cNvSpPr>
            <a:spLocks noGrp="1"/>
          </p:cNvSpPr>
          <p:nvPr>
            <p:ph type="title"/>
          </p:nvPr>
        </p:nvSpPr>
        <p:spPr/>
        <p:txBody>
          <a:bodyPr/>
          <a:lstStyle/>
          <a:p>
            <a:r>
              <a:rPr lang="en-US"/>
              <a:t>Content</a:t>
            </a:r>
          </a:p>
        </p:txBody>
      </p:sp>
      <p:sp>
        <p:nvSpPr>
          <p:cNvPr id="3" name="Content Placeholder 2">
            <a:extLst>
              <a:ext uri="{FF2B5EF4-FFF2-40B4-BE49-F238E27FC236}">
                <a16:creationId xmlns:a16="http://schemas.microsoft.com/office/drawing/2014/main" id="{BF1B5C84-7A1C-FB4C-AB7E-21F07531AC7A}"/>
              </a:ext>
            </a:extLst>
          </p:cNvPr>
          <p:cNvSpPr>
            <a:spLocks noGrp="1"/>
          </p:cNvSpPr>
          <p:nvPr>
            <p:ph idx="1"/>
          </p:nvPr>
        </p:nvSpPr>
        <p:spPr/>
        <p:txBody>
          <a:bodyPr>
            <a:normAutofit/>
          </a:bodyPr>
          <a:lstStyle/>
          <a:p>
            <a:r>
              <a:rPr lang="en-US" sz="2400"/>
              <a:t>Introduction</a:t>
            </a:r>
          </a:p>
          <a:p>
            <a:r>
              <a:rPr lang="en-US" sz="2400"/>
              <a:t>Meaning of gender discrimination</a:t>
            </a:r>
          </a:p>
          <a:p>
            <a:r>
              <a:rPr lang="en-US" sz="2400"/>
              <a:t>Definition</a:t>
            </a:r>
          </a:p>
          <a:p>
            <a:r>
              <a:rPr lang="en-US" sz="2400"/>
              <a:t>Types</a:t>
            </a:r>
          </a:p>
          <a:p>
            <a:r>
              <a:rPr lang="en-US" sz="2400"/>
              <a:t>Causes of gender discrimination</a:t>
            </a:r>
          </a:p>
          <a:p>
            <a:r>
              <a:rPr lang="en-US" sz="2400"/>
              <a:t>Main issues of gender discrimination</a:t>
            </a:r>
          </a:p>
          <a:p>
            <a:r>
              <a:rPr lang="en-US" sz="2400"/>
              <a:t>Conclusion</a:t>
            </a:r>
          </a:p>
          <a:p>
            <a:r>
              <a:rPr lang="en-US" sz="2400"/>
              <a:t>Reference</a:t>
            </a:r>
          </a:p>
        </p:txBody>
      </p:sp>
    </p:spTree>
    <p:extLst>
      <p:ext uri="{BB962C8B-B14F-4D97-AF65-F5344CB8AC3E}">
        <p14:creationId xmlns:p14="http://schemas.microsoft.com/office/powerpoint/2010/main" val="1838963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570A-7764-4342-B1BE-D2325E35BB6C}"/>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0E908D5B-A0DD-B14E-B040-8691125993A6}"/>
              </a:ext>
            </a:extLst>
          </p:cNvPr>
          <p:cNvSpPr>
            <a:spLocks noGrp="1"/>
          </p:cNvSpPr>
          <p:nvPr>
            <p:ph idx="1"/>
          </p:nvPr>
        </p:nvSpPr>
        <p:spPr/>
        <p:txBody>
          <a:bodyPr>
            <a:normAutofit lnSpcReduction="10000"/>
          </a:bodyPr>
          <a:lstStyle/>
          <a:p>
            <a:r>
              <a:rPr lang="en-US" sz="2800"/>
              <a:t>Gender inequality or in other words, gender discrimination refers to unfair rights between male and female based on different roles which leads to unequal treatment in life.</a:t>
            </a:r>
          </a:p>
          <a:p>
            <a:r>
              <a:rPr lang="en-US" sz="2800"/>
              <a:t>The term gender inequality has been widely known in human history but not until the beginning the 20</a:t>
            </a:r>
            <a:r>
              <a:rPr lang="en-US" sz="2800" baseline="30000"/>
              <a:t>th</a:t>
            </a:r>
            <a:r>
              <a:rPr lang="en-US" sz="2800"/>
              <a:t> century has the transformation of gender relation become“ one of the most rapid, profound social changes”.</a:t>
            </a:r>
          </a:p>
          <a:p>
            <a:r>
              <a:rPr lang="en-US" sz="2800"/>
              <a:t>And at the same time the position of men and women were generally set. The growth of the situation has been obviously seen.</a:t>
            </a:r>
          </a:p>
        </p:txBody>
      </p:sp>
    </p:spTree>
    <p:extLst>
      <p:ext uri="{BB962C8B-B14F-4D97-AF65-F5344CB8AC3E}">
        <p14:creationId xmlns:p14="http://schemas.microsoft.com/office/powerpoint/2010/main" val="462612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6C7DE-F456-4448-A1C3-23453FE94C36}"/>
              </a:ext>
            </a:extLst>
          </p:cNvPr>
          <p:cNvSpPr>
            <a:spLocks noGrp="1"/>
          </p:cNvSpPr>
          <p:nvPr>
            <p:ph type="title"/>
          </p:nvPr>
        </p:nvSpPr>
        <p:spPr/>
        <p:txBody>
          <a:bodyPr/>
          <a:lstStyle/>
          <a:p>
            <a:r>
              <a:rPr lang="en-US"/>
              <a:t>Meaning of gender discrimination</a:t>
            </a:r>
          </a:p>
        </p:txBody>
      </p:sp>
      <p:sp>
        <p:nvSpPr>
          <p:cNvPr id="3" name="Content Placeholder 2">
            <a:extLst>
              <a:ext uri="{FF2B5EF4-FFF2-40B4-BE49-F238E27FC236}">
                <a16:creationId xmlns:a16="http://schemas.microsoft.com/office/drawing/2014/main" id="{598AC505-15B4-574D-876F-F119185CFDA4}"/>
              </a:ext>
            </a:extLst>
          </p:cNvPr>
          <p:cNvSpPr>
            <a:spLocks noGrp="1"/>
          </p:cNvSpPr>
          <p:nvPr>
            <p:ph idx="1"/>
          </p:nvPr>
        </p:nvSpPr>
        <p:spPr/>
        <p:txBody>
          <a:bodyPr>
            <a:normAutofit/>
          </a:bodyPr>
          <a:lstStyle/>
          <a:p>
            <a:r>
              <a:rPr lang="en-US" sz="2800"/>
              <a:t>Gender inequality is the social process by which men and women are not treated equally. The treatment may arise from distinctions regarding biology.</a:t>
            </a:r>
          </a:p>
          <a:p>
            <a:r>
              <a:rPr lang="en-US" sz="2800"/>
              <a:t>Psychology or cultural norms prevelent in the society.some of the distinctions are empirically grounded while others appear to be socially constructed.</a:t>
            </a:r>
          </a:p>
        </p:txBody>
      </p:sp>
    </p:spTree>
    <p:extLst>
      <p:ext uri="{BB962C8B-B14F-4D97-AF65-F5344CB8AC3E}">
        <p14:creationId xmlns:p14="http://schemas.microsoft.com/office/powerpoint/2010/main" val="210614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01C08-9AC5-7546-A5C3-8AB194C3E9CA}"/>
              </a:ext>
            </a:extLst>
          </p:cNvPr>
          <p:cNvSpPr>
            <a:spLocks noGrp="1"/>
          </p:cNvSpPr>
          <p:nvPr>
            <p:ph type="title"/>
          </p:nvPr>
        </p:nvSpPr>
        <p:spPr/>
        <p:txBody>
          <a:bodyPr/>
          <a:lstStyle/>
          <a:p>
            <a:r>
              <a:rPr lang="en-US"/>
              <a:t>Definition</a:t>
            </a:r>
          </a:p>
        </p:txBody>
      </p:sp>
      <p:sp>
        <p:nvSpPr>
          <p:cNvPr id="3" name="Content Placeholder 2">
            <a:extLst>
              <a:ext uri="{FF2B5EF4-FFF2-40B4-BE49-F238E27FC236}">
                <a16:creationId xmlns:a16="http://schemas.microsoft.com/office/drawing/2014/main" id="{2AFCE5A4-5927-9B45-916E-99BC505BB4E7}"/>
              </a:ext>
            </a:extLst>
          </p:cNvPr>
          <p:cNvSpPr>
            <a:spLocks noGrp="1"/>
          </p:cNvSpPr>
          <p:nvPr>
            <p:ph idx="1"/>
          </p:nvPr>
        </p:nvSpPr>
        <p:spPr/>
        <p:txBody>
          <a:bodyPr>
            <a:normAutofit/>
          </a:bodyPr>
          <a:lstStyle/>
          <a:p>
            <a:r>
              <a:rPr lang="en-US" sz="2800"/>
              <a:t>Gender discrimiation also known as sexual discrimination is the practice of letting a person’s sex unfairly become a factor when deciding who receives a job, promotion or other employment benefit.</a:t>
            </a:r>
          </a:p>
        </p:txBody>
      </p:sp>
    </p:spTree>
    <p:extLst>
      <p:ext uri="{BB962C8B-B14F-4D97-AF65-F5344CB8AC3E}">
        <p14:creationId xmlns:p14="http://schemas.microsoft.com/office/powerpoint/2010/main" val="4084720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5FB5-B6FC-C749-B310-C8CA457A9279}"/>
              </a:ext>
            </a:extLst>
          </p:cNvPr>
          <p:cNvSpPr>
            <a:spLocks noGrp="1"/>
          </p:cNvSpPr>
          <p:nvPr>
            <p:ph type="title"/>
          </p:nvPr>
        </p:nvSpPr>
        <p:spPr/>
        <p:txBody>
          <a:bodyPr/>
          <a:lstStyle/>
          <a:p>
            <a:r>
              <a:rPr lang="en-US"/>
              <a:t>Types of discrimination</a:t>
            </a:r>
          </a:p>
        </p:txBody>
      </p:sp>
      <p:sp>
        <p:nvSpPr>
          <p:cNvPr id="3" name="Content Placeholder 2">
            <a:extLst>
              <a:ext uri="{FF2B5EF4-FFF2-40B4-BE49-F238E27FC236}">
                <a16:creationId xmlns:a16="http://schemas.microsoft.com/office/drawing/2014/main" id="{C1BEB218-BF62-9949-8CD9-132F97DCB31D}"/>
              </a:ext>
            </a:extLst>
          </p:cNvPr>
          <p:cNvSpPr>
            <a:spLocks noGrp="1"/>
          </p:cNvSpPr>
          <p:nvPr>
            <p:ph idx="1"/>
          </p:nvPr>
        </p:nvSpPr>
        <p:spPr/>
        <p:txBody>
          <a:bodyPr>
            <a:normAutofit fontScale="92500" lnSpcReduction="20000"/>
          </a:bodyPr>
          <a:lstStyle/>
          <a:p>
            <a:r>
              <a:rPr lang="en-US" sz="2800"/>
              <a:t>Age discrimination</a:t>
            </a:r>
          </a:p>
          <a:p>
            <a:r>
              <a:rPr lang="en-US" sz="2800"/>
              <a:t>Disability discrimination</a:t>
            </a:r>
          </a:p>
          <a:p>
            <a:r>
              <a:rPr lang="en-US" sz="2800"/>
              <a:t>Sexual orientation</a:t>
            </a:r>
          </a:p>
          <a:p>
            <a:r>
              <a:rPr lang="en-US" sz="2800"/>
              <a:t>Status as a parent</a:t>
            </a:r>
          </a:p>
          <a:p>
            <a:r>
              <a:rPr lang="en-US" sz="2800"/>
              <a:t>Religious discrimination</a:t>
            </a:r>
          </a:p>
          <a:p>
            <a:r>
              <a:rPr lang="en-US" sz="2800"/>
              <a:t>National origin</a:t>
            </a:r>
          </a:p>
          <a:p>
            <a:r>
              <a:rPr lang="en-US" sz="2800"/>
              <a:t>Pregnancy</a:t>
            </a:r>
          </a:p>
          <a:p>
            <a:r>
              <a:rPr lang="en-US" sz="2800"/>
              <a:t>Sexual harassment</a:t>
            </a:r>
          </a:p>
          <a:p>
            <a:r>
              <a:rPr lang="en-US" sz="2800"/>
              <a:t>Race,color and sex</a:t>
            </a:r>
          </a:p>
        </p:txBody>
      </p:sp>
    </p:spTree>
    <p:extLst>
      <p:ext uri="{BB962C8B-B14F-4D97-AF65-F5344CB8AC3E}">
        <p14:creationId xmlns:p14="http://schemas.microsoft.com/office/powerpoint/2010/main" val="100790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01419-28FF-1A4A-BF2F-B1599CAC403E}"/>
              </a:ext>
            </a:extLst>
          </p:cNvPr>
          <p:cNvSpPr>
            <a:spLocks noGrp="1"/>
          </p:cNvSpPr>
          <p:nvPr>
            <p:ph type="title"/>
          </p:nvPr>
        </p:nvSpPr>
        <p:spPr/>
        <p:txBody>
          <a:bodyPr/>
          <a:lstStyle/>
          <a:p>
            <a:r>
              <a:rPr lang="en-US"/>
              <a:t>Causes of gender discrimination</a:t>
            </a:r>
          </a:p>
        </p:txBody>
      </p:sp>
      <p:sp>
        <p:nvSpPr>
          <p:cNvPr id="3" name="Content Placeholder 2">
            <a:extLst>
              <a:ext uri="{FF2B5EF4-FFF2-40B4-BE49-F238E27FC236}">
                <a16:creationId xmlns:a16="http://schemas.microsoft.com/office/drawing/2014/main" id="{AF58E814-89EA-3441-B934-8829766763AC}"/>
              </a:ext>
            </a:extLst>
          </p:cNvPr>
          <p:cNvSpPr>
            <a:spLocks noGrp="1"/>
          </p:cNvSpPr>
          <p:nvPr>
            <p:ph idx="1"/>
          </p:nvPr>
        </p:nvSpPr>
        <p:spPr/>
        <p:txBody>
          <a:bodyPr>
            <a:normAutofit fontScale="92500"/>
          </a:bodyPr>
          <a:lstStyle/>
          <a:p>
            <a:r>
              <a:rPr lang="en-US" sz="2800"/>
              <a:t>There are many causes of gender discrimination. The first one has to be illiteracy. When people do not educate themselves, they continue to live in old times. Thus they follow the old age sexist traditions and norms.</a:t>
            </a:r>
          </a:p>
          <a:p>
            <a:r>
              <a:rPr lang="en-US" sz="2800"/>
              <a:t>Education can bring about a change in this mindset because educated people will less likely purtake in gender discrimination, further poverty is also another reason which is linter linked in a way.</a:t>
            </a:r>
          </a:p>
          <a:p>
            <a:r>
              <a:rPr lang="en-US" sz="2800"/>
              <a:t>It is the root cause in many places because the economic dependence remains on the male counter parts mostly. Thus the women suffer a lot from it because of the same reason. They never get out of this and stay financially dependent on women.</a:t>
            </a:r>
          </a:p>
        </p:txBody>
      </p:sp>
    </p:spTree>
    <p:extLst>
      <p:ext uri="{BB962C8B-B14F-4D97-AF65-F5344CB8AC3E}">
        <p14:creationId xmlns:p14="http://schemas.microsoft.com/office/powerpoint/2010/main" val="323901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77975-E83D-2D4B-B332-682CE6730397}"/>
              </a:ext>
            </a:extLst>
          </p:cNvPr>
          <p:cNvSpPr>
            <a:spLocks noGrp="1"/>
          </p:cNvSpPr>
          <p:nvPr>
            <p:ph type="title"/>
          </p:nvPr>
        </p:nvSpPr>
        <p:spPr/>
        <p:txBody>
          <a:bodyPr/>
          <a:lstStyle/>
          <a:p>
            <a:r>
              <a:rPr lang="en-US"/>
              <a:t>Main issues of gender discrimination</a:t>
            </a:r>
          </a:p>
        </p:txBody>
      </p:sp>
      <p:sp>
        <p:nvSpPr>
          <p:cNvPr id="3" name="Content Placeholder 2">
            <a:extLst>
              <a:ext uri="{FF2B5EF4-FFF2-40B4-BE49-F238E27FC236}">
                <a16:creationId xmlns:a16="http://schemas.microsoft.com/office/drawing/2014/main" id="{4D7E3163-C0EA-A749-880E-3C997583CB81}"/>
              </a:ext>
            </a:extLst>
          </p:cNvPr>
          <p:cNvSpPr>
            <a:spLocks noGrp="1"/>
          </p:cNvSpPr>
          <p:nvPr>
            <p:ph idx="1"/>
          </p:nvPr>
        </p:nvSpPr>
        <p:spPr/>
        <p:txBody>
          <a:bodyPr>
            <a:normAutofit fontScale="92500" lnSpcReduction="20000"/>
          </a:bodyPr>
          <a:lstStyle/>
          <a:p>
            <a:r>
              <a:rPr lang="en-US" sz="2800"/>
              <a:t>Unequal pay: on average American women are more educated than men</a:t>
            </a:r>
          </a:p>
          <a:p>
            <a:r>
              <a:rPr lang="en-US" sz="2800"/>
              <a:t>Sexual harassment: an obstacle that  many women face in  other workforce is sexual harassment.</a:t>
            </a:r>
          </a:p>
          <a:p>
            <a:r>
              <a:rPr lang="en-US" sz="2800"/>
              <a:t>Racism: unfortunately race seems to play a major role in how women are treated and compensated in the work place.</a:t>
            </a:r>
          </a:p>
          <a:p>
            <a:r>
              <a:rPr lang="en-US" sz="2800"/>
              <a:t>Women are promoted less often than men: despite being more educated than men and constituting nearly half of the work force.</a:t>
            </a:r>
          </a:p>
          <a:p>
            <a:r>
              <a:rPr lang="en-US" sz="2800"/>
              <a:t> Fear of asking to be  paid what you are worth: women often struggle with asking for higher pay in a job. </a:t>
            </a:r>
          </a:p>
        </p:txBody>
      </p:sp>
    </p:spTree>
    <p:extLst>
      <p:ext uri="{BB962C8B-B14F-4D97-AF65-F5344CB8AC3E}">
        <p14:creationId xmlns:p14="http://schemas.microsoft.com/office/powerpoint/2010/main" val="1161107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B7CF-E1AB-4E4F-9232-1432D3F390C6}"/>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36C6CB9B-9D24-D946-92CF-2D0BCF0AF207}"/>
              </a:ext>
            </a:extLst>
          </p:cNvPr>
          <p:cNvSpPr>
            <a:spLocks noGrp="1"/>
          </p:cNvSpPr>
          <p:nvPr>
            <p:ph idx="1"/>
          </p:nvPr>
        </p:nvSpPr>
        <p:spPr/>
        <p:txBody>
          <a:bodyPr>
            <a:normAutofit/>
          </a:bodyPr>
          <a:lstStyle/>
          <a:p>
            <a:r>
              <a:rPr lang="en-US" sz="2800"/>
              <a:t>Discrimination based on gender or sex is a common civil violation. From all the discussing above , gender inequality is obviously an urgent problem in the world. Despite the fact that it volume much decreases it still exists andakes a lot of people suffer is consequences every day. And there are many reasons leading to gender discrimination which cannot be solved easly.</a:t>
            </a:r>
          </a:p>
          <a:p>
            <a:endParaRPr lang="en-US" sz="2800"/>
          </a:p>
        </p:txBody>
      </p:sp>
    </p:spTree>
    <p:extLst>
      <p:ext uri="{BB962C8B-B14F-4D97-AF65-F5344CB8AC3E}">
        <p14:creationId xmlns:p14="http://schemas.microsoft.com/office/powerpoint/2010/main" val="29214169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Wood Type</vt:lpstr>
      <vt:lpstr>Gender discrimination</vt:lpstr>
      <vt:lpstr>Content</vt:lpstr>
      <vt:lpstr>Introduction</vt:lpstr>
      <vt:lpstr>Meaning of gender discrimination</vt:lpstr>
      <vt:lpstr>Definition</vt:lpstr>
      <vt:lpstr>Types of discrimination</vt:lpstr>
      <vt:lpstr>Causes of gender discrimination</vt:lpstr>
      <vt:lpstr>Main issues of gender discrimination</vt:lpstr>
      <vt:lpstr>Conclusion</vt:lpstr>
      <vt:lpstr>Reference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discrimination</dc:title>
  <dc:creator>Unknown User</dc:creator>
  <cp:lastModifiedBy>Bhavana M.s</cp:lastModifiedBy>
  <cp:revision>5</cp:revision>
  <dcterms:created xsi:type="dcterms:W3CDTF">2021-08-22T14:18:31Z</dcterms:created>
  <dcterms:modified xsi:type="dcterms:W3CDTF">2021-10-06T03:53:43Z</dcterms:modified>
</cp:coreProperties>
</file>